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14"/>
  </p:notesMasterIdLst>
  <p:handoutMasterIdLst>
    <p:handoutMasterId r:id="rId15"/>
  </p:handoutMasterIdLst>
  <p:sldIdLst>
    <p:sldId id="257" r:id="rId2"/>
    <p:sldId id="258" r:id="rId3"/>
    <p:sldId id="259" r:id="rId4"/>
    <p:sldId id="260" r:id="rId5"/>
    <p:sldId id="261" r:id="rId6"/>
    <p:sldId id="262" r:id="rId7"/>
    <p:sldId id="264" r:id="rId8"/>
    <p:sldId id="263" r:id="rId9"/>
    <p:sldId id="265" r:id="rId10"/>
    <p:sldId id="266" r:id="rId11"/>
    <p:sldId id="267" r:id="rId12"/>
    <p:sldId id="268" r:id="rId13"/>
  </p:sldIdLst>
  <p:sldSz cx="43891200" cy="32918400"/>
  <p:notesSz cx="7010400" cy="9296400"/>
  <p:embeddedFontLst>
    <p:embeddedFont>
      <p:font typeface="Calibri" panose="020F0502020204030204" pitchFamily="34" charset="0"/>
      <p:regular r:id="rId16"/>
      <p:bold r:id="rId17"/>
      <p:italic r:id="rId18"/>
      <p:boldItalic r:id="rId19"/>
    </p:embeddedFont>
    <p:embeddedFont>
      <p:font typeface="Cambria Math" panose="02040503050406030204" pitchFamily="18" charset="0"/>
      <p:regular r:id="rId20"/>
    </p:embeddedFont>
    <p:embeddedFont>
      <p:font typeface="Franklin Gothic Medium" panose="020B0603020102020204" pitchFamily="34" charset="0"/>
      <p:regular r:id="rId21"/>
      <p:italic r:id="rId22"/>
    </p:embeddedFont>
  </p:embeddedFontLst>
  <p:custDataLst>
    <p:tags r:id="rId23"/>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505050"/>
    <a:srgbClr val="CB3B63"/>
    <a:srgbClr val="4B4B4B"/>
    <a:srgbClr val="DCDCDC"/>
    <a:srgbClr val="C8C8C8"/>
    <a:srgbClr val="353535"/>
    <a:srgbClr val="51253A"/>
    <a:srgbClr val="03495C"/>
    <a:srgbClr val="ECE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85453" autoAdjust="0"/>
  </p:normalViewPr>
  <p:slideViewPr>
    <p:cSldViewPr snapToGrid="0">
      <p:cViewPr>
        <p:scale>
          <a:sx n="10" d="100"/>
          <a:sy n="10" d="100"/>
        </p:scale>
        <p:origin x="3416" y="1136"/>
      </p:cViewPr>
      <p:guideLst>
        <p:guide orient="horz" pos="2493"/>
        <p:guide pos="192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1/28/20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1/28/20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DA5243-CE1B-4274-BAA7-73DD5174F0FC}" type="slidenum">
              <a:rPr lang="en-US" smtClean="0"/>
              <a:t>3</a:t>
            </a:fld>
            <a:endParaRPr lang="en-US"/>
          </a:p>
        </p:txBody>
      </p:sp>
    </p:spTree>
    <p:extLst>
      <p:ext uri="{BB962C8B-B14F-4D97-AF65-F5344CB8AC3E}">
        <p14:creationId xmlns:p14="http://schemas.microsoft.com/office/powerpoint/2010/main" val="144842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paragraph. List components bullet points. </a:t>
            </a:r>
          </a:p>
        </p:txBody>
      </p:sp>
      <p:sp>
        <p:nvSpPr>
          <p:cNvPr id="4" name="Slide Number Placeholder 3"/>
          <p:cNvSpPr>
            <a:spLocks noGrp="1"/>
          </p:cNvSpPr>
          <p:nvPr>
            <p:ph type="sldNum" sz="quarter" idx="5"/>
          </p:nvPr>
        </p:nvSpPr>
        <p:spPr/>
        <p:txBody>
          <a:bodyPr/>
          <a:lstStyle/>
          <a:p>
            <a:fld id="{39DA5243-CE1B-4274-BAA7-73DD5174F0FC}" type="slidenum">
              <a:rPr lang="en-US" smtClean="0"/>
              <a:t>4</a:t>
            </a:fld>
            <a:endParaRPr lang="en-US"/>
          </a:p>
        </p:txBody>
      </p:sp>
    </p:spTree>
    <p:extLst>
      <p:ext uri="{BB962C8B-B14F-4D97-AF65-F5344CB8AC3E}">
        <p14:creationId xmlns:p14="http://schemas.microsoft.com/office/powerpoint/2010/main" val="300468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Caption interferogram. Take out fluff. Do caption style. </a:t>
            </a:r>
          </a:p>
        </p:txBody>
      </p:sp>
      <p:sp>
        <p:nvSpPr>
          <p:cNvPr id="4" name="Slide Number Placeholder 3"/>
          <p:cNvSpPr>
            <a:spLocks noGrp="1"/>
          </p:cNvSpPr>
          <p:nvPr>
            <p:ph type="sldNum" sz="quarter" idx="5"/>
          </p:nvPr>
        </p:nvSpPr>
        <p:spPr/>
        <p:txBody>
          <a:bodyPr/>
          <a:lstStyle/>
          <a:p>
            <a:fld id="{39DA5243-CE1B-4274-BAA7-73DD5174F0FC}" type="slidenum">
              <a:rPr lang="en-US" smtClean="0"/>
              <a:t>5</a:t>
            </a:fld>
            <a:endParaRPr lang="en-US"/>
          </a:p>
        </p:txBody>
      </p:sp>
    </p:spTree>
    <p:extLst>
      <p:ext uri="{BB962C8B-B14F-4D97-AF65-F5344CB8AC3E}">
        <p14:creationId xmlns:p14="http://schemas.microsoft.com/office/powerpoint/2010/main" val="1601393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procedural, more general. </a:t>
            </a:r>
          </a:p>
        </p:txBody>
      </p:sp>
      <p:sp>
        <p:nvSpPr>
          <p:cNvPr id="4" name="Slide Number Placeholder 3"/>
          <p:cNvSpPr>
            <a:spLocks noGrp="1"/>
          </p:cNvSpPr>
          <p:nvPr>
            <p:ph type="sldNum" sz="quarter" idx="5"/>
          </p:nvPr>
        </p:nvSpPr>
        <p:spPr/>
        <p:txBody>
          <a:bodyPr/>
          <a:lstStyle/>
          <a:p>
            <a:fld id="{39DA5243-CE1B-4274-BAA7-73DD5174F0FC}" type="slidenum">
              <a:rPr lang="en-US" smtClean="0"/>
              <a:t>6</a:t>
            </a:fld>
            <a:endParaRPr lang="en-US"/>
          </a:p>
        </p:txBody>
      </p:sp>
    </p:spTree>
    <p:extLst>
      <p:ext uri="{BB962C8B-B14F-4D97-AF65-F5344CB8AC3E}">
        <p14:creationId xmlns:p14="http://schemas.microsoft.com/office/powerpoint/2010/main" val="1384514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smtId="4294967295"/>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smtId="4294967295"/>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1/28/20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1/28/20</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brussels-scientific.com/?p=597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AEBF5-0F6E-6148-9869-ED8B547ED6F7}"/>
              </a:ext>
            </a:extLst>
          </p:cNvPr>
          <p:cNvSpPr>
            <a:spLocks noGrp="1"/>
          </p:cNvSpPr>
          <p:nvPr>
            <p:ph type="title"/>
          </p:nvPr>
        </p:nvSpPr>
        <p:spPr>
          <a:xfrm>
            <a:off x="2786743" y="6270171"/>
            <a:ext cx="37838743" cy="12017829"/>
          </a:xfrm>
        </p:spPr>
        <p:txBody>
          <a:bodyPr>
            <a:normAutofit/>
          </a:bodyPr>
          <a:lstStyle/>
          <a:p>
            <a:r>
              <a:rPr lang="en-US" sz="14000" dirty="0">
                <a:latin typeface="Helvetica Neue Thin" panose="020B0403020202020204" pitchFamily="34" charset="0"/>
                <a:ea typeface="Helvetica Neue Thin" panose="020B0403020202020204" pitchFamily="34" charset="0"/>
              </a:rPr>
              <a:t>Measuring the Fraction of CO2 in Air</a:t>
            </a:r>
            <a:br>
              <a:rPr lang="en-US" sz="14000" dirty="0">
                <a:latin typeface="Helvetica Neue Thin" panose="020B0403020202020204" pitchFamily="34" charset="0"/>
                <a:ea typeface="Helvetica Neue Thin" panose="020B0403020202020204" pitchFamily="34" charset="0"/>
              </a:rPr>
            </a:br>
            <a:r>
              <a:rPr lang="en-US" sz="14000" dirty="0">
                <a:latin typeface="Helvetica Neue Thin" panose="020B0403020202020204" pitchFamily="34" charset="0"/>
                <a:ea typeface="Helvetica Neue Thin" panose="020B0403020202020204" pitchFamily="34" charset="0"/>
              </a:rPr>
              <a:t>with Fourier Transform Infrared Spectroscopy</a:t>
            </a:r>
          </a:p>
        </p:txBody>
      </p:sp>
      <p:sp>
        <p:nvSpPr>
          <p:cNvPr id="6" name="Title 1">
            <a:extLst>
              <a:ext uri="{FF2B5EF4-FFF2-40B4-BE49-F238E27FC236}">
                <a16:creationId xmlns:a16="http://schemas.microsoft.com/office/drawing/2014/main" id="{0398FC08-A4E5-6B4E-BD09-7EB44FF0E32A}"/>
              </a:ext>
            </a:extLst>
          </p:cNvPr>
          <p:cNvSpPr txBox="1">
            <a:spLocks/>
          </p:cNvSpPr>
          <p:nvPr/>
        </p:nvSpPr>
        <p:spPr>
          <a:xfrm>
            <a:off x="6302828" y="17514033"/>
            <a:ext cx="31285544" cy="5486400"/>
          </a:xfrm>
          <a:prstGeom prst="rect">
            <a:avLst/>
          </a:prstGeom>
        </p:spPr>
        <p:txBody>
          <a:bodyPr vert="horz" lIns="376108" tIns="188056" rIns="376108" bIns="188056" rtlCol="0" anchor="ctr">
            <a:normAutofit/>
          </a:bodyPr>
          <a:lst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a:lstStyle>
          <a:p>
            <a:r>
              <a:rPr lang="en-US" sz="14000" dirty="0">
                <a:latin typeface="Helvetica Neue Thin" panose="020B0403020202020204" pitchFamily="34" charset="0"/>
                <a:ea typeface="Helvetica Neue Thin" panose="020B0403020202020204" pitchFamily="34" charset="0"/>
              </a:rPr>
              <a:t>Esther Lin | ENPH 352 | 11726156</a:t>
            </a:r>
          </a:p>
        </p:txBody>
      </p:sp>
    </p:spTree>
    <p:extLst>
      <p:ext uri="{BB962C8B-B14F-4D97-AF65-F5344CB8AC3E}">
        <p14:creationId xmlns:p14="http://schemas.microsoft.com/office/powerpoint/2010/main" val="7339276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Summary</a:t>
            </a:r>
            <a:endParaRPr lang="en-US" baseline="-25000" dirty="0">
              <a:latin typeface="Helvetica Neue Thin" panose="020B0403020202020204" pitchFamily="34" charset="0"/>
              <a:ea typeface="Helvetica Neue Thin" panose="020B0403020202020204" pitchFamily="34" charset="0"/>
            </a:endParaRPr>
          </a:p>
        </p:txBody>
      </p:sp>
      <p:graphicFrame>
        <p:nvGraphicFramePr>
          <p:cNvPr id="5" name="Table 4">
            <a:extLst>
              <a:ext uri="{FF2B5EF4-FFF2-40B4-BE49-F238E27FC236}">
                <a16:creationId xmlns:a16="http://schemas.microsoft.com/office/drawing/2014/main" id="{22A6857C-AB3F-6248-B392-D3DF15D15665}"/>
              </a:ext>
            </a:extLst>
          </p:cNvPr>
          <p:cNvGraphicFramePr>
            <a:graphicFrameLocks noGrp="1"/>
          </p:cNvGraphicFramePr>
          <p:nvPr>
            <p:extLst>
              <p:ext uri="{D42A27DB-BD31-4B8C-83A1-F6EECF244321}">
                <p14:modId xmlns:p14="http://schemas.microsoft.com/office/powerpoint/2010/main" val="1358096413"/>
              </p:ext>
            </p:extLst>
          </p:nvPr>
        </p:nvGraphicFramePr>
        <p:xfrm>
          <a:off x="7315200" y="6705599"/>
          <a:ext cx="29260800" cy="15827830"/>
        </p:xfrm>
        <a:graphic>
          <a:graphicData uri="http://schemas.openxmlformats.org/drawingml/2006/table">
            <a:tbl>
              <a:tblPr firstRow="1" bandRow="1">
                <a:tableStyleId>{D7AC3CCA-C797-4891-BE02-D94E43425B78}</a:tableStyleId>
              </a:tblPr>
              <a:tblGrid>
                <a:gridCol w="14630400">
                  <a:extLst>
                    <a:ext uri="{9D8B030D-6E8A-4147-A177-3AD203B41FA5}">
                      <a16:colId xmlns:a16="http://schemas.microsoft.com/office/drawing/2014/main" val="3110891121"/>
                    </a:ext>
                  </a:extLst>
                </a:gridCol>
                <a:gridCol w="14630400">
                  <a:extLst>
                    <a:ext uri="{9D8B030D-6E8A-4147-A177-3AD203B41FA5}">
                      <a16:colId xmlns:a16="http://schemas.microsoft.com/office/drawing/2014/main" val="1242459019"/>
                    </a:ext>
                  </a:extLst>
                </a:gridCol>
              </a:tblGrid>
              <a:tr h="3165566">
                <a:tc>
                  <a:txBody>
                    <a:bodyPr/>
                    <a:lstStyle/>
                    <a:p>
                      <a:pPr algn="ctr"/>
                      <a:r>
                        <a:rPr lang="en-US" sz="9600" b="1" i="0" dirty="0">
                          <a:latin typeface="Helvetica Neue Thin" panose="020B0403020202020204" pitchFamily="34" charset="0"/>
                          <a:ea typeface="Helvetica Neue Thin" panose="020B0403020202020204" pitchFamily="34" charset="0"/>
                        </a:rPr>
                        <a:t>Bond</a:t>
                      </a:r>
                    </a:p>
                  </a:txBody>
                  <a:tcPr/>
                </a:tc>
                <a:tc>
                  <a:txBody>
                    <a:bodyPr/>
                    <a:lstStyle/>
                    <a:p>
                      <a:pPr algn="ctr"/>
                      <a:r>
                        <a:rPr lang="en-US" sz="9600" b="1" i="0" dirty="0">
                          <a:latin typeface="Helvetica Neue Thin" panose="020B0403020202020204" pitchFamily="34" charset="0"/>
                          <a:ea typeface="Helvetica Neue Thin" panose="020B0403020202020204" pitchFamily="34" charset="0"/>
                        </a:rPr>
                        <a:t>Measured Wavenumber [cm-1]</a:t>
                      </a:r>
                    </a:p>
                  </a:txBody>
                  <a:tcPr/>
                </a:tc>
                <a:extLst>
                  <a:ext uri="{0D108BD9-81ED-4DB2-BD59-A6C34878D82A}">
                    <a16:rowId xmlns:a16="http://schemas.microsoft.com/office/drawing/2014/main" val="656447330"/>
                  </a:ext>
                </a:extLst>
              </a:tr>
              <a:tr h="3165566">
                <a:tc>
                  <a:txBody>
                    <a:bodyPr/>
                    <a:lstStyle/>
                    <a:p>
                      <a:pPr algn="ctr"/>
                      <a:r>
                        <a:rPr lang="en-US" sz="9600" b="0" i="0" dirty="0">
                          <a:latin typeface="Helvetica Neue Thin" panose="020B0403020202020204" pitchFamily="34" charset="0"/>
                          <a:ea typeface="Helvetica Neue Thin" panose="020B0403020202020204" pitchFamily="34" charset="0"/>
                        </a:rPr>
                        <a:t>CH</a:t>
                      </a:r>
                    </a:p>
                  </a:txBody>
                  <a:tcPr/>
                </a:tc>
                <a:tc>
                  <a:txBody>
                    <a:bodyPr/>
                    <a:lstStyle/>
                    <a:p>
                      <a:pPr algn="ctr"/>
                      <a:r>
                        <a:rPr lang="en-US" sz="9600" b="0" i="0" dirty="0">
                          <a:latin typeface="Helvetica Neue Thin" panose="020B0403020202020204" pitchFamily="34" charset="0"/>
                          <a:ea typeface="Helvetica Neue Thin" panose="020B0403020202020204" pitchFamily="34" charset="0"/>
                        </a:rPr>
                        <a:t>4000</a:t>
                      </a:r>
                    </a:p>
                  </a:txBody>
                  <a:tcPr/>
                </a:tc>
                <a:extLst>
                  <a:ext uri="{0D108BD9-81ED-4DB2-BD59-A6C34878D82A}">
                    <a16:rowId xmlns:a16="http://schemas.microsoft.com/office/drawing/2014/main" val="3541987432"/>
                  </a:ext>
                </a:extLst>
              </a:tr>
              <a:tr h="3165566">
                <a:tc>
                  <a:txBody>
                    <a:bodyPr/>
                    <a:lstStyle/>
                    <a:p>
                      <a:pPr algn="ctr"/>
                      <a:r>
                        <a:rPr lang="en-US" sz="9600" b="0" i="0" dirty="0">
                          <a:latin typeface="Helvetica Neue Thin" panose="020B0403020202020204" pitchFamily="34" charset="0"/>
                          <a:ea typeface="Helvetica Neue Thin" panose="020B0403020202020204" pitchFamily="34" charset="0"/>
                        </a:rPr>
                        <a:t>OH</a:t>
                      </a:r>
                    </a:p>
                  </a:txBody>
                  <a:tcPr/>
                </a:tc>
                <a:tc>
                  <a:txBody>
                    <a:bodyPr/>
                    <a:lstStyle/>
                    <a:p>
                      <a:pPr algn="ctr"/>
                      <a:r>
                        <a:rPr lang="en-US" sz="9600" b="0" i="0" dirty="0">
                          <a:latin typeface="Helvetica Neue Thin" panose="020B0403020202020204" pitchFamily="34" charset="0"/>
                          <a:ea typeface="Helvetica Neue Thin" panose="020B0403020202020204" pitchFamily="34" charset="0"/>
                        </a:rPr>
                        <a:t>1500</a:t>
                      </a:r>
                    </a:p>
                  </a:txBody>
                  <a:tcPr/>
                </a:tc>
                <a:extLst>
                  <a:ext uri="{0D108BD9-81ED-4DB2-BD59-A6C34878D82A}">
                    <a16:rowId xmlns:a16="http://schemas.microsoft.com/office/drawing/2014/main" val="1435630048"/>
                  </a:ext>
                </a:extLst>
              </a:tr>
              <a:tr h="3165566">
                <a:tc>
                  <a:txBody>
                    <a:bodyPr/>
                    <a:lstStyle/>
                    <a:p>
                      <a:pPr algn="ctr"/>
                      <a:r>
                        <a:rPr lang="en-US" sz="9600" b="0" i="0" dirty="0" err="1">
                          <a:latin typeface="Helvetica Neue Thin" panose="020B0403020202020204" pitchFamily="34" charset="0"/>
                          <a:ea typeface="Helvetica Neue Thin" panose="020B0403020202020204" pitchFamily="34" charset="0"/>
                        </a:rPr>
                        <a:t>smth</a:t>
                      </a:r>
                      <a:endParaRPr lang="en-US" sz="9600" b="0" i="0" dirty="0">
                        <a:latin typeface="Helvetica Neue Thin" panose="020B0403020202020204" pitchFamily="34" charset="0"/>
                        <a:ea typeface="Helvetica Neue Thin" panose="020B0403020202020204" pitchFamily="34" charset="0"/>
                      </a:endParaRPr>
                    </a:p>
                  </a:txBody>
                  <a:tcPr/>
                </a:tc>
                <a:tc>
                  <a:txBody>
                    <a:bodyPr/>
                    <a:lstStyle/>
                    <a:p>
                      <a:pPr algn="ctr"/>
                      <a:endParaRPr lang="en-US" sz="9600" b="0" i="0">
                        <a:latin typeface="Helvetica Neue Thin" panose="020B0403020202020204" pitchFamily="34" charset="0"/>
                        <a:ea typeface="Helvetica Neue Thin" panose="020B0403020202020204" pitchFamily="34" charset="0"/>
                      </a:endParaRPr>
                    </a:p>
                  </a:txBody>
                  <a:tcPr/>
                </a:tc>
                <a:extLst>
                  <a:ext uri="{0D108BD9-81ED-4DB2-BD59-A6C34878D82A}">
                    <a16:rowId xmlns:a16="http://schemas.microsoft.com/office/drawing/2014/main" val="7828885"/>
                  </a:ext>
                </a:extLst>
              </a:tr>
              <a:tr h="3165566">
                <a:tc>
                  <a:txBody>
                    <a:bodyPr/>
                    <a:lstStyle/>
                    <a:p>
                      <a:pPr algn="ctr"/>
                      <a:r>
                        <a:rPr lang="en-US" sz="9600" b="0" i="0" dirty="0" err="1">
                          <a:latin typeface="Helvetica Neue Thin" panose="020B0403020202020204" pitchFamily="34" charset="0"/>
                          <a:ea typeface="Helvetica Neue Thin" panose="020B0403020202020204" pitchFamily="34" charset="0"/>
                        </a:rPr>
                        <a:t>smth</a:t>
                      </a:r>
                      <a:endParaRPr lang="en-US" sz="9600" b="0" i="0" dirty="0">
                        <a:latin typeface="Helvetica Neue Thin" panose="020B0403020202020204" pitchFamily="34" charset="0"/>
                        <a:ea typeface="Helvetica Neue Thin" panose="020B0403020202020204" pitchFamily="34" charset="0"/>
                      </a:endParaRPr>
                    </a:p>
                  </a:txBody>
                  <a:tcPr/>
                </a:tc>
                <a:tc>
                  <a:txBody>
                    <a:bodyPr/>
                    <a:lstStyle/>
                    <a:p>
                      <a:pPr algn="ctr"/>
                      <a:endParaRPr lang="en-US" sz="9600" b="0" i="0" dirty="0">
                        <a:latin typeface="Helvetica Neue Thin" panose="020B0403020202020204" pitchFamily="34" charset="0"/>
                        <a:ea typeface="Helvetica Neue Thin" panose="020B0403020202020204" pitchFamily="34" charset="0"/>
                      </a:endParaRPr>
                    </a:p>
                  </a:txBody>
                  <a:tcPr/>
                </a:tc>
                <a:extLst>
                  <a:ext uri="{0D108BD9-81ED-4DB2-BD59-A6C34878D82A}">
                    <a16:rowId xmlns:a16="http://schemas.microsoft.com/office/drawing/2014/main" val="655350267"/>
                  </a:ext>
                </a:extLst>
              </a:tr>
            </a:tbl>
          </a:graphicData>
        </a:graphic>
      </p:graphicFrame>
      <p:sp>
        <p:nvSpPr>
          <p:cNvPr id="6" name="TextBox 5">
            <a:extLst>
              <a:ext uri="{FF2B5EF4-FFF2-40B4-BE49-F238E27FC236}">
                <a16:creationId xmlns:a16="http://schemas.microsoft.com/office/drawing/2014/main" id="{D432F415-AB8B-054E-BA8C-8B57606D8872}"/>
              </a:ext>
            </a:extLst>
          </p:cNvPr>
          <p:cNvSpPr txBox="1"/>
          <p:nvPr/>
        </p:nvSpPr>
        <p:spPr>
          <a:xfrm>
            <a:off x="7315200" y="25341943"/>
            <a:ext cx="29260800" cy="1569660"/>
          </a:xfrm>
          <a:prstGeom prst="rect">
            <a:avLst/>
          </a:prstGeom>
          <a:noFill/>
        </p:spPr>
        <p:txBody>
          <a:bodyPr wrap="square" rtlCol="0">
            <a:spAutoFit/>
          </a:bodyPr>
          <a:lstStyle/>
          <a:p>
            <a:r>
              <a:rPr lang="en-US" sz="9600" dirty="0">
                <a:latin typeface="Helvetica Neue Thin" panose="020B0403020202020204" pitchFamily="34" charset="0"/>
                <a:ea typeface="Helvetica Neue Thin" panose="020B0403020202020204" pitchFamily="34" charset="0"/>
              </a:rPr>
              <a:t>Measured Fraction of CO2 in Air: Some value</a:t>
            </a:r>
          </a:p>
        </p:txBody>
      </p:sp>
    </p:spTree>
    <p:extLst>
      <p:ext uri="{BB962C8B-B14F-4D97-AF65-F5344CB8AC3E}">
        <p14:creationId xmlns:p14="http://schemas.microsoft.com/office/powerpoint/2010/main" val="68473378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Conclusions</a:t>
            </a:r>
            <a:endParaRPr lang="en-US" baseline="-25000" dirty="0">
              <a:latin typeface="Helvetica Neue Thin" panose="020B0403020202020204" pitchFamily="34" charset="0"/>
              <a:ea typeface="Helvetica Neue Thin" panose="020B0403020202020204" pitchFamily="34" charset="0"/>
            </a:endParaRPr>
          </a:p>
        </p:txBody>
      </p:sp>
      <p:sp>
        <p:nvSpPr>
          <p:cNvPr id="7" name="TextBox 6">
            <a:extLst>
              <a:ext uri="{FF2B5EF4-FFF2-40B4-BE49-F238E27FC236}">
                <a16:creationId xmlns:a16="http://schemas.microsoft.com/office/drawing/2014/main" id="{CE25D64C-2FBB-1645-8EBC-1CC991F3D4BC}"/>
              </a:ext>
            </a:extLst>
          </p:cNvPr>
          <p:cNvSpPr txBox="1"/>
          <p:nvPr/>
        </p:nvSpPr>
        <p:spPr>
          <a:xfrm>
            <a:off x="5878286" y="9013371"/>
            <a:ext cx="29260800" cy="4524315"/>
          </a:xfrm>
          <a:prstGeom prst="rect">
            <a:avLst/>
          </a:prstGeom>
          <a:noFill/>
        </p:spPr>
        <p:txBody>
          <a:bodyPr wrap="square" rtlCol="0">
            <a:spAutoFit/>
          </a:bodyPr>
          <a:lstStyle/>
          <a:p>
            <a:pPr marL="1143000" indent="-1143000">
              <a:buFontTx/>
              <a:buChar char="-"/>
            </a:pPr>
            <a:r>
              <a:rPr lang="en-US" sz="9600" dirty="0">
                <a:latin typeface="Helvetica Neue Thin" panose="020B0403020202020204" pitchFamily="34" charset="0"/>
                <a:ea typeface="Helvetica Neue Thin" panose="020B0403020202020204" pitchFamily="34" charset="0"/>
              </a:rPr>
              <a:t>Promising method?</a:t>
            </a:r>
          </a:p>
          <a:p>
            <a:pPr marL="1143000" indent="-1143000">
              <a:buFontTx/>
              <a:buChar char="-"/>
            </a:pPr>
            <a:r>
              <a:rPr lang="en-US" sz="9600" dirty="0">
                <a:latin typeface="Helvetica Neue Thin" panose="020B0403020202020204" pitchFamily="34" charset="0"/>
                <a:ea typeface="Helvetica Neue Thin" panose="020B0403020202020204" pitchFamily="34" charset="0"/>
              </a:rPr>
              <a:t>Can see different motions of molecules: doppler, pressure, temperatures, etc. </a:t>
            </a:r>
          </a:p>
        </p:txBody>
      </p:sp>
    </p:spTree>
    <p:extLst>
      <p:ext uri="{BB962C8B-B14F-4D97-AF65-F5344CB8AC3E}">
        <p14:creationId xmlns:p14="http://schemas.microsoft.com/office/powerpoint/2010/main" val="98979311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References</a:t>
            </a:r>
            <a:endParaRPr lang="en-US" baseline="-25000"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403754483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3CA6-0051-E349-8779-0E9D17608744}"/>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Objectives</a:t>
            </a:r>
          </a:p>
        </p:txBody>
      </p:sp>
      <p:sp>
        <p:nvSpPr>
          <p:cNvPr id="3" name="Content Placeholder 2">
            <a:extLst>
              <a:ext uri="{FF2B5EF4-FFF2-40B4-BE49-F238E27FC236}">
                <a16:creationId xmlns:a16="http://schemas.microsoft.com/office/drawing/2014/main" id="{CAF8B5BF-1AC3-5546-907C-8B8BF8546C95}"/>
              </a:ext>
            </a:extLst>
          </p:cNvPr>
          <p:cNvSpPr>
            <a:spLocks noGrp="1"/>
          </p:cNvSpPr>
          <p:nvPr>
            <p:ph idx="1"/>
          </p:nvPr>
        </p:nvSpPr>
        <p:spPr>
          <a:xfrm>
            <a:off x="5878285" y="7680962"/>
            <a:ext cx="35818357" cy="21724623"/>
          </a:xfrm>
        </p:spPr>
        <p:txBody>
          <a:bodyPr/>
          <a:lstStyle/>
          <a:p>
            <a:pPr marL="1371600" indent="-1371600">
              <a:lnSpc>
                <a:spcPct val="110000"/>
              </a:lnSpc>
              <a:buFont typeface="+mj-lt"/>
              <a:buAutoNum type="arabicPeriod"/>
            </a:pPr>
            <a:r>
              <a:rPr lang="en-US" sz="9600" dirty="0">
                <a:latin typeface="Helvetica Neue Thin" panose="020B0403020202020204" pitchFamily="34" charset="0"/>
                <a:ea typeface="Helvetica Neue Thin" panose="020B0403020202020204" pitchFamily="34" charset="0"/>
                <a:cs typeface="Open Sans" panose="020B0606030504020204" pitchFamily="34" charset="0"/>
              </a:rPr>
              <a:t>To measure the fraction of CO2 in air</a:t>
            </a:r>
          </a:p>
          <a:p>
            <a:pPr marL="1371600" indent="-1371600">
              <a:lnSpc>
                <a:spcPct val="110000"/>
              </a:lnSpc>
              <a:buFont typeface="+mj-lt"/>
              <a:buAutoNum type="arabicPeriod"/>
            </a:pPr>
            <a:endParaRPr lang="en-US" sz="9600" dirty="0">
              <a:latin typeface="Helvetica Neue Thin" panose="020B0403020202020204" pitchFamily="34" charset="0"/>
              <a:ea typeface="Helvetica Neue Thin" panose="020B0403020202020204" pitchFamily="34" charset="0"/>
              <a:cs typeface="Open Sans" panose="020B0606030504020204" pitchFamily="34" charset="0"/>
            </a:endParaRPr>
          </a:p>
          <a:p>
            <a:pPr marL="1371600" indent="-1371600">
              <a:lnSpc>
                <a:spcPct val="110000"/>
              </a:lnSpc>
              <a:buFont typeface="+mj-lt"/>
              <a:buAutoNum type="arabicPeriod"/>
            </a:pPr>
            <a:r>
              <a:rPr lang="en-US" sz="9600" dirty="0">
                <a:latin typeface="Helvetica Neue Thin" panose="020B0403020202020204" pitchFamily="34" charset="0"/>
                <a:ea typeface="Helvetica Neue Thin" panose="020B0403020202020204" pitchFamily="34" charset="0"/>
                <a:cs typeface="Open Sans" panose="020B0606030504020204" pitchFamily="34" charset="0"/>
              </a:rPr>
              <a:t>To measure and understand the absorption spectra of several gases</a:t>
            </a:r>
          </a:p>
        </p:txBody>
      </p:sp>
    </p:spTree>
    <p:extLst>
      <p:ext uri="{BB962C8B-B14F-4D97-AF65-F5344CB8AC3E}">
        <p14:creationId xmlns:p14="http://schemas.microsoft.com/office/powerpoint/2010/main" val="356009096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200C-AC3E-F140-BDB0-CC6AB2504387}"/>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Theory</a:t>
            </a:r>
          </a:p>
        </p:txBody>
      </p:sp>
      <p:sp>
        <p:nvSpPr>
          <p:cNvPr id="3" name="Content Placeholder 2">
            <a:extLst>
              <a:ext uri="{FF2B5EF4-FFF2-40B4-BE49-F238E27FC236}">
                <a16:creationId xmlns:a16="http://schemas.microsoft.com/office/drawing/2014/main" id="{F80B5D9B-4D70-2344-9769-042B2E8DF0AB}"/>
              </a:ext>
            </a:extLst>
          </p:cNvPr>
          <p:cNvSpPr>
            <a:spLocks noGrp="1"/>
          </p:cNvSpPr>
          <p:nvPr>
            <p:ph idx="1"/>
          </p:nvPr>
        </p:nvSpPr>
        <p:spPr>
          <a:xfrm>
            <a:off x="2194561" y="7680962"/>
            <a:ext cx="25026078" cy="22600922"/>
          </a:xfrm>
        </p:spPr>
        <p:txBody>
          <a:bodyPr>
            <a:normAutofit lnSpcReduction="10000"/>
          </a:bodyPr>
          <a:lstStyle/>
          <a:p>
            <a:pPr marL="0" indent="0">
              <a:buNone/>
            </a:pPr>
            <a:r>
              <a:rPr lang="en-CA" dirty="0">
                <a:latin typeface="Helvetica Neue Thin" panose="020B0403020202020204" pitchFamily="34" charset="0"/>
                <a:ea typeface="Helvetica Neue Thin" panose="020B0403020202020204" pitchFamily="34" charset="0"/>
              </a:rPr>
              <a:t>In the mid-infrared region of the electromagnetic spectrum, molecules absorb light through the interaction between the photons and the vibrating electric dipoles of the molecule. </a:t>
            </a:r>
          </a:p>
          <a:p>
            <a:pPr marL="0" indent="0">
              <a:buNone/>
            </a:pPr>
            <a:endParaRPr lang="en-CA" dirty="0">
              <a:latin typeface="Helvetica Neue Thin" panose="020B0403020202020204" pitchFamily="34" charset="0"/>
              <a:ea typeface="Helvetica Neue Thin" panose="020B0403020202020204" pitchFamily="34" charset="0"/>
            </a:endParaRPr>
          </a:p>
          <a:p>
            <a:pPr marL="0" indent="0">
              <a:buNone/>
            </a:pPr>
            <a:r>
              <a:rPr lang="en-CA" dirty="0">
                <a:latin typeface="Helvetica Neue Thin" panose="020B0403020202020204" pitchFamily="34" charset="0"/>
                <a:ea typeface="Helvetica Neue Thin" panose="020B0403020202020204" pitchFamily="34" charset="0"/>
              </a:rPr>
              <a:t>In FTIR, a beam carrying many frequencies irradiates a sample. We measure how much of that beam is absorbed and transmitted by the sample.</a:t>
            </a:r>
          </a:p>
          <a:p>
            <a:pPr marL="0" indent="0">
              <a:buNone/>
            </a:pPr>
            <a:endParaRPr lang="en-CA" dirty="0">
              <a:latin typeface="Helvetica Neue Thin" panose="020B0403020202020204" pitchFamily="34" charset="0"/>
              <a:ea typeface="Helvetica Neue Thin" panose="020B0403020202020204" pitchFamily="34" charset="0"/>
            </a:endParaRPr>
          </a:p>
          <a:p>
            <a:pPr marL="0" indent="0">
              <a:buNone/>
            </a:pPr>
            <a:r>
              <a:rPr lang="en-CA" dirty="0">
                <a:latin typeface="Helvetica Neue Thin" panose="020B0403020202020204" pitchFamily="34" charset="0"/>
                <a:ea typeface="Helvetica Neue Thin" panose="020B0403020202020204" pitchFamily="34" charset="0"/>
              </a:rPr>
              <a:t>With the transmission and absorbance spectra, we can </a:t>
            </a:r>
            <a:r>
              <a:rPr lang="en-CA" b="1" dirty="0">
                <a:latin typeface="Helvetica Neue Thin" panose="020B0403020202020204" pitchFamily="34" charset="0"/>
                <a:ea typeface="Helvetica Neue Thin" panose="020B0403020202020204" pitchFamily="34" charset="0"/>
              </a:rPr>
              <a:t>identify</a:t>
            </a:r>
            <a:r>
              <a:rPr lang="en-CA" dirty="0">
                <a:latin typeface="Helvetica Neue Thin" panose="020B0403020202020204" pitchFamily="34" charset="0"/>
                <a:ea typeface="Helvetica Neue Thin" panose="020B0403020202020204" pitchFamily="34" charset="0"/>
              </a:rPr>
              <a:t> the molecules in the sample.</a:t>
            </a:r>
          </a:p>
          <a:p>
            <a:pPr marL="0" indent="0">
              <a:buNone/>
            </a:pPr>
            <a:endParaRPr lang="en-CA" dirty="0">
              <a:latin typeface="Helvetica Neue Thin" panose="020B0403020202020204" pitchFamily="34" charset="0"/>
              <a:ea typeface="Helvetica Neue Thin" panose="020B0403020202020204" pitchFamily="34" charset="0"/>
            </a:endParaRPr>
          </a:p>
          <a:p>
            <a:pPr marL="0" indent="0">
              <a:buNone/>
            </a:pPr>
            <a:endParaRPr lang="en-CA" dirty="0">
              <a:latin typeface="Helvetica Neue Thin" panose="020B0403020202020204" pitchFamily="34" charset="0"/>
              <a:ea typeface="Helvetica Neue Thin" panose="020B0403020202020204" pitchFamily="34" charset="0"/>
            </a:endParaRPr>
          </a:p>
        </p:txBody>
      </p:sp>
      <p:pic>
        <p:nvPicPr>
          <p:cNvPr id="6" name="Picture 5">
            <a:extLst>
              <a:ext uri="{FF2B5EF4-FFF2-40B4-BE49-F238E27FC236}">
                <a16:creationId xmlns:a16="http://schemas.microsoft.com/office/drawing/2014/main" id="{5E9DB8C6-AA5C-E641-B767-D85F76651671}"/>
              </a:ext>
            </a:extLst>
          </p:cNvPr>
          <p:cNvPicPr>
            <a:picLocks noChangeAspect="1"/>
          </p:cNvPicPr>
          <p:nvPr/>
        </p:nvPicPr>
        <p:blipFill rotWithShape="1">
          <a:blip r:embed="rId3"/>
          <a:srcRect l="52085" t="69110" b="2105"/>
          <a:stretch/>
        </p:blipFill>
        <p:spPr>
          <a:xfrm>
            <a:off x="28355633" y="21304967"/>
            <a:ext cx="6165847" cy="6106886"/>
          </a:xfrm>
          <a:prstGeom prst="rect">
            <a:avLst/>
          </a:prstGeom>
        </p:spPr>
      </p:pic>
      <p:sp>
        <p:nvSpPr>
          <p:cNvPr id="7" name="Rectangle 6">
            <a:extLst>
              <a:ext uri="{FF2B5EF4-FFF2-40B4-BE49-F238E27FC236}">
                <a16:creationId xmlns:a16="http://schemas.microsoft.com/office/drawing/2014/main" id="{39C4055D-7598-9B4D-9003-B8110636CFF9}"/>
              </a:ext>
            </a:extLst>
          </p:cNvPr>
          <p:cNvSpPr/>
          <p:nvPr/>
        </p:nvSpPr>
        <p:spPr>
          <a:xfrm>
            <a:off x="26397301" y="30369031"/>
            <a:ext cx="15951803" cy="1231106"/>
          </a:xfrm>
          <a:prstGeom prst="rect">
            <a:avLst/>
          </a:prstGeom>
        </p:spPr>
        <p:txBody>
          <a:bodyPr wrap="none">
            <a:spAutoFit/>
          </a:bodyPr>
          <a:lstStyle/>
          <a:p>
            <a:r>
              <a:rPr lang="en-CA" dirty="0">
                <a:latin typeface="Helvetica Neue Thin" panose="020B0403020202020204" pitchFamily="34" charset="0"/>
                <a:ea typeface="Helvetica Neue Thin" panose="020B0403020202020204" pitchFamily="34" charset="0"/>
                <a:hlinkClick r:id="rId4"/>
              </a:rPr>
              <a:t>http://brussels-scientific.com/?p=5975</a:t>
            </a:r>
            <a:r>
              <a:rPr lang="en-CA" dirty="0">
                <a:latin typeface="Helvetica Neue Thin" panose="020B0403020202020204" pitchFamily="34" charset="0"/>
                <a:ea typeface="Helvetica Neue Thin" panose="020B0403020202020204" pitchFamily="34" charset="0"/>
              </a:rPr>
              <a:t> </a:t>
            </a:r>
            <a:endParaRPr lang="en-US" dirty="0">
              <a:latin typeface="Helvetica Neue Thin" panose="020B0403020202020204" pitchFamily="34" charset="0"/>
              <a:ea typeface="Helvetica Neue Thin" panose="020B0403020202020204" pitchFamily="34" charset="0"/>
            </a:endParaRPr>
          </a:p>
        </p:txBody>
      </p:sp>
      <p:sp>
        <p:nvSpPr>
          <p:cNvPr id="8" name="Rectangle 7">
            <a:extLst>
              <a:ext uri="{FF2B5EF4-FFF2-40B4-BE49-F238E27FC236}">
                <a16:creationId xmlns:a16="http://schemas.microsoft.com/office/drawing/2014/main" id="{DCD9D909-D0B9-9D4F-BE50-BFC41A0B8204}"/>
              </a:ext>
            </a:extLst>
          </p:cNvPr>
          <p:cNvSpPr/>
          <p:nvPr/>
        </p:nvSpPr>
        <p:spPr>
          <a:xfrm>
            <a:off x="28355633" y="29311524"/>
            <a:ext cx="12451678" cy="1231106"/>
          </a:xfrm>
          <a:prstGeom prst="rect">
            <a:avLst/>
          </a:prstGeom>
        </p:spPr>
        <p:txBody>
          <a:bodyPr wrap="none">
            <a:spAutoFit/>
          </a:bodyPr>
          <a:lstStyle/>
          <a:p>
            <a:r>
              <a:rPr lang="en-CA" dirty="0">
                <a:latin typeface="Helvetica Neue Thin" panose="020B0403020202020204" pitchFamily="34" charset="0"/>
                <a:ea typeface="Helvetica Neue Thin" panose="020B0403020202020204" pitchFamily="34" charset="0"/>
              </a:rPr>
              <a:t>Vibrational modes of molecules</a:t>
            </a:r>
            <a:endParaRPr lang="en-US" dirty="0">
              <a:latin typeface="Helvetica Neue Thin" panose="020B0403020202020204" pitchFamily="34" charset="0"/>
              <a:ea typeface="Helvetica Neue Thin" panose="020B0403020202020204" pitchFamily="34" charset="0"/>
            </a:endParaRPr>
          </a:p>
        </p:txBody>
      </p:sp>
      <p:pic>
        <p:nvPicPr>
          <p:cNvPr id="9" name="Picture 8">
            <a:extLst>
              <a:ext uri="{FF2B5EF4-FFF2-40B4-BE49-F238E27FC236}">
                <a16:creationId xmlns:a16="http://schemas.microsoft.com/office/drawing/2014/main" id="{A9187A1A-E6FF-4F40-A899-F95261C775EC}"/>
              </a:ext>
            </a:extLst>
          </p:cNvPr>
          <p:cNvPicPr>
            <a:picLocks noChangeAspect="1"/>
          </p:cNvPicPr>
          <p:nvPr/>
        </p:nvPicPr>
        <p:blipFill rotWithShape="1">
          <a:blip r:embed="rId3"/>
          <a:srcRect r="51437" b="68649"/>
          <a:stretch/>
        </p:blipFill>
        <p:spPr>
          <a:xfrm>
            <a:off x="28124082" y="6158816"/>
            <a:ext cx="6249120" cy="6651136"/>
          </a:xfrm>
          <a:prstGeom prst="rect">
            <a:avLst/>
          </a:prstGeom>
        </p:spPr>
      </p:pic>
      <p:pic>
        <p:nvPicPr>
          <p:cNvPr id="10" name="Picture 9">
            <a:extLst>
              <a:ext uri="{FF2B5EF4-FFF2-40B4-BE49-F238E27FC236}">
                <a16:creationId xmlns:a16="http://schemas.microsoft.com/office/drawing/2014/main" id="{B0C542FD-C5B6-164E-A13E-CF1261AB968E}"/>
              </a:ext>
            </a:extLst>
          </p:cNvPr>
          <p:cNvPicPr>
            <a:picLocks noChangeAspect="1"/>
          </p:cNvPicPr>
          <p:nvPr/>
        </p:nvPicPr>
        <p:blipFill rotWithShape="1">
          <a:blip r:embed="rId3"/>
          <a:srcRect l="50254" b="68869"/>
          <a:stretch/>
        </p:blipFill>
        <p:spPr>
          <a:xfrm>
            <a:off x="34976730" y="6210904"/>
            <a:ext cx="6401410" cy="6604380"/>
          </a:xfrm>
          <a:prstGeom prst="rect">
            <a:avLst/>
          </a:prstGeom>
        </p:spPr>
      </p:pic>
      <p:pic>
        <p:nvPicPr>
          <p:cNvPr id="11" name="Picture 10">
            <a:extLst>
              <a:ext uri="{FF2B5EF4-FFF2-40B4-BE49-F238E27FC236}">
                <a16:creationId xmlns:a16="http://schemas.microsoft.com/office/drawing/2014/main" id="{8839ADFE-3441-CF44-8366-96CD9EFD66C6}"/>
              </a:ext>
            </a:extLst>
          </p:cNvPr>
          <p:cNvPicPr>
            <a:picLocks noChangeAspect="1"/>
          </p:cNvPicPr>
          <p:nvPr/>
        </p:nvPicPr>
        <p:blipFill rotWithShape="1">
          <a:blip r:embed="rId3"/>
          <a:srcRect t="34198" r="54949" b="36081"/>
          <a:stretch/>
        </p:blipFill>
        <p:spPr>
          <a:xfrm>
            <a:off x="35580872" y="13844116"/>
            <a:ext cx="5797268" cy="6305339"/>
          </a:xfrm>
          <a:prstGeom prst="rect">
            <a:avLst/>
          </a:prstGeom>
        </p:spPr>
      </p:pic>
      <p:pic>
        <p:nvPicPr>
          <p:cNvPr id="12" name="Picture 11">
            <a:extLst>
              <a:ext uri="{FF2B5EF4-FFF2-40B4-BE49-F238E27FC236}">
                <a16:creationId xmlns:a16="http://schemas.microsoft.com/office/drawing/2014/main" id="{BFA35BD3-852E-BB4A-B95F-5E0D8FD07733}"/>
              </a:ext>
            </a:extLst>
          </p:cNvPr>
          <p:cNvPicPr>
            <a:picLocks noChangeAspect="1"/>
          </p:cNvPicPr>
          <p:nvPr/>
        </p:nvPicPr>
        <p:blipFill rotWithShape="1">
          <a:blip r:embed="rId3"/>
          <a:srcRect l="50000" t="34481" b="36118"/>
          <a:stretch/>
        </p:blipFill>
        <p:spPr>
          <a:xfrm>
            <a:off x="27881631" y="13844116"/>
            <a:ext cx="6434107" cy="6237516"/>
          </a:xfrm>
          <a:prstGeom prst="rect">
            <a:avLst/>
          </a:prstGeom>
        </p:spPr>
      </p:pic>
      <p:pic>
        <p:nvPicPr>
          <p:cNvPr id="13" name="Picture 12">
            <a:extLst>
              <a:ext uri="{FF2B5EF4-FFF2-40B4-BE49-F238E27FC236}">
                <a16:creationId xmlns:a16="http://schemas.microsoft.com/office/drawing/2014/main" id="{902AA043-2203-D44E-B8EE-6AD6C6160A57}"/>
              </a:ext>
            </a:extLst>
          </p:cNvPr>
          <p:cNvPicPr>
            <a:picLocks noChangeAspect="1"/>
          </p:cNvPicPr>
          <p:nvPr/>
        </p:nvPicPr>
        <p:blipFill rotWithShape="1">
          <a:blip r:embed="rId3"/>
          <a:srcRect t="67648" r="52085" b="2335"/>
          <a:stretch/>
        </p:blipFill>
        <p:spPr>
          <a:xfrm>
            <a:off x="35656474" y="21304967"/>
            <a:ext cx="6165847" cy="6368142"/>
          </a:xfrm>
          <a:prstGeom prst="rect">
            <a:avLst/>
          </a:prstGeom>
        </p:spPr>
      </p:pic>
    </p:spTree>
    <p:extLst>
      <p:ext uri="{BB962C8B-B14F-4D97-AF65-F5344CB8AC3E}">
        <p14:creationId xmlns:p14="http://schemas.microsoft.com/office/powerpoint/2010/main" val="276042244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E3AD-46A7-C343-BFD0-6CE0D373681C}"/>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General Setup</a:t>
            </a:r>
          </a:p>
        </p:txBody>
      </p:sp>
      <p:sp>
        <p:nvSpPr>
          <p:cNvPr id="6" name="Content Placeholder 5">
            <a:extLst>
              <a:ext uri="{FF2B5EF4-FFF2-40B4-BE49-F238E27FC236}">
                <a16:creationId xmlns:a16="http://schemas.microsoft.com/office/drawing/2014/main" id="{41801D8A-40B5-664B-BC36-059AA1FE4A57}"/>
              </a:ext>
            </a:extLst>
          </p:cNvPr>
          <p:cNvSpPr>
            <a:spLocks noGrp="1"/>
          </p:cNvSpPr>
          <p:nvPr>
            <p:ph idx="1"/>
          </p:nvPr>
        </p:nvSpPr>
        <p:spPr>
          <a:xfrm>
            <a:off x="2194559" y="23435851"/>
            <a:ext cx="39502082" cy="8779164"/>
          </a:xfrm>
        </p:spPr>
        <p:txBody>
          <a:bodyPr>
            <a:normAutofit fontScale="85000" lnSpcReduction="10000"/>
          </a:bodyPr>
          <a:lstStyle/>
          <a:p>
            <a:pPr marL="0" indent="0">
              <a:buNone/>
            </a:pPr>
            <a:r>
              <a:rPr lang="en-CA" dirty="0">
                <a:latin typeface="Helvetica Neue Thin" panose="020B0403020202020204" pitchFamily="34" charset="0"/>
                <a:ea typeface="Helvetica Neue Thin" panose="020B0403020202020204" pitchFamily="34" charset="0"/>
              </a:rPr>
              <a:t>The FTIR is based on the Michelson interferometer. A multimode laser transmits light on the </a:t>
            </a:r>
            <a:r>
              <a:rPr lang="en-CA" dirty="0" err="1">
                <a:latin typeface="Helvetica Neue Thin" panose="020B0403020202020204" pitchFamily="34" charset="0"/>
                <a:ea typeface="Helvetica Neue Thin" panose="020B0403020202020204" pitchFamily="34" charset="0"/>
              </a:rPr>
              <a:t>beamsplitter</a:t>
            </a:r>
            <a:r>
              <a:rPr lang="en-CA" dirty="0">
                <a:latin typeface="Helvetica Neue Thin" panose="020B0403020202020204" pitchFamily="34" charset="0"/>
                <a:ea typeface="Helvetica Neue Thin" panose="020B0403020202020204" pitchFamily="34" charset="0"/>
              </a:rPr>
              <a:t>, which splits the light into two branches. The first branch hits the stationary mirror and gets transmitted to the detector through the gas cell. The second beam travels to the scanning mirror. By translating the scanning mirror, different wavelengths are selected to pass through the gas cell. The detector records the interaction of the beams with the molecules (interferogram) in the gas cell and sends the information to a computer for Fourier Transform analysis.</a:t>
            </a:r>
            <a:endParaRPr lang="en-US" dirty="0">
              <a:latin typeface="Helvetica Neue Thin" panose="020B0403020202020204" pitchFamily="34" charset="0"/>
              <a:ea typeface="Helvetica Neue Thin" panose="020B0403020202020204" pitchFamily="34" charset="0"/>
            </a:endParaRPr>
          </a:p>
        </p:txBody>
      </p:sp>
      <p:pic>
        <p:nvPicPr>
          <p:cNvPr id="3" name="Picture 2">
            <a:extLst>
              <a:ext uri="{FF2B5EF4-FFF2-40B4-BE49-F238E27FC236}">
                <a16:creationId xmlns:a16="http://schemas.microsoft.com/office/drawing/2014/main" id="{A6C365FB-129A-7842-851B-EC402414B685}"/>
              </a:ext>
            </a:extLst>
          </p:cNvPr>
          <p:cNvPicPr>
            <a:picLocks noChangeAspect="1"/>
          </p:cNvPicPr>
          <p:nvPr/>
        </p:nvPicPr>
        <p:blipFill>
          <a:blip r:embed="rId3"/>
          <a:stretch>
            <a:fillRect/>
          </a:stretch>
        </p:blipFill>
        <p:spPr>
          <a:xfrm>
            <a:off x="6820571" y="5486400"/>
            <a:ext cx="30250058" cy="17457082"/>
          </a:xfrm>
          <a:prstGeom prst="rect">
            <a:avLst/>
          </a:prstGeom>
        </p:spPr>
      </p:pic>
    </p:spTree>
    <p:extLst>
      <p:ext uri="{BB962C8B-B14F-4D97-AF65-F5344CB8AC3E}">
        <p14:creationId xmlns:p14="http://schemas.microsoft.com/office/powerpoint/2010/main" val="160130748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3D7D-585F-4C42-AD1B-77CEB924331C}"/>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Method: Data Collection</a:t>
            </a:r>
          </a:p>
        </p:txBody>
      </p:sp>
      <p:sp>
        <p:nvSpPr>
          <p:cNvPr id="3" name="Content Placeholder 2">
            <a:extLst>
              <a:ext uri="{FF2B5EF4-FFF2-40B4-BE49-F238E27FC236}">
                <a16:creationId xmlns:a16="http://schemas.microsoft.com/office/drawing/2014/main" id="{51C39D8F-F410-E94C-8F05-0E1659FF8B43}"/>
              </a:ext>
            </a:extLst>
          </p:cNvPr>
          <p:cNvSpPr>
            <a:spLocks noGrp="1"/>
          </p:cNvSpPr>
          <p:nvPr>
            <p:ph idx="1"/>
          </p:nvPr>
        </p:nvSpPr>
        <p:spPr>
          <a:xfrm>
            <a:off x="2194561" y="25743877"/>
            <a:ext cx="39502082" cy="5280409"/>
          </a:xfrm>
        </p:spPr>
        <p:txBody>
          <a:bodyPr>
            <a:normAutofit/>
          </a:bodyPr>
          <a:lstStyle/>
          <a:p>
            <a:pPr marL="0" indent="0">
              <a:buNone/>
            </a:pPr>
            <a:r>
              <a:rPr lang="en-US" dirty="0">
                <a:latin typeface="Helvetica Neue Thin" panose="020B0403020202020204" pitchFamily="34" charset="0"/>
                <a:ea typeface="Helvetica Neue Thin" panose="020B0403020202020204" pitchFamily="34" charset="0"/>
              </a:rPr>
              <a:t>Interferogram captured with no gas cell, and the FTIR flushed with N2. We proceed to capture interferograms where the gas cell is in place, flushed with N2, CO2, and air, all with FTIR flushed with N2.  </a:t>
            </a:r>
          </a:p>
          <a:p>
            <a:pPr marL="0" indent="0">
              <a:buNone/>
            </a:pPr>
            <a:endParaRPr lang="en-US" dirty="0">
              <a:latin typeface="Helvetica Neue Thin" panose="020B0403020202020204" pitchFamily="34" charset="0"/>
              <a:ea typeface="Helvetica Neue Thin" panose="020B0403020202020204" pitchFamily="34" charset="0"/>
            </a:endParaRPr>
          </a:p>
          <a:p>
            <a:pPr marL="0" indent="0">
              <a:buNone/>
            </a:pPr>
            <a:endParaRPr lang="en-US" dirty="0">
              <a:latin typeface="Helvetica Neue Thin" panose="020B0403020202020204" pitchFamily="34" charset="0"/>
              <a:ea typeface="Helvetica Neue Thin" panose="020B0403020202020204" pitchFamily="34" charset="0"/>
            </a:endParaRPr>
          </a:p>
        </p:txBody>
      </p:sp>
      <p:pic>
        <p:nvPicPr>
          <p:cNvPr id="5" name="Picture 4">
            <a:extLst>
              <a:ext uri="{FF2B5EF4-FFF2-40B4-BE49-F238E27FC236}">
                <a16:creationId xmlns:a16="http://schemas.microsoft.com/office/drawing/2014/main" id="{A31D2F3E-F50B-C649-AE49-E9D10998E12B}"/>
              </a:ext>
            </a:extLst>
          </p:cNvPr>
          <p:cNvPicPr>
            <a:picLocks noChangeAspect="1"/>
          </p:cNvPicPr>
          <p:nvPr/>
        </p:nvPicPr>
        <p:blipFill>
          <a:blip r:embed="rId3"/>
          <a:stretch>
            <a:fillRect/>
          </a:stretch>
        </p:blipFill>
        <p:spPr>
          <a:xfrm>
            <a:off x="3823460" y="8774140"/>
            <a:ext cx="36244280" cy="15000260"/>
          </a:xfrm>
          <a:prstGeom prst="rect">
            <a:avLst/>
          </a:prstGeom>
        </p:spPr>
      </p:pic>
    </p:spTree>
    <p:extLst>
      <p:ext uri="{BB962C8B-B14F-4D97-AF65-F5344CB8AC3E}">
        <p14:creationId xmlns:p14="http://schemas.microsoft.com/office/powerpoint/2010/main" val="22162379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3D7D-585F-4C42-AD1B-77CEB924331C}"/>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Method: Data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C39D8F-F410-E94C-8F05-0E1659FF8B43}"/>
                  </a:ext>
                </a:extLst>
              </p:cNvPr>
              <p:cNvSpPr>
                <a:spLocks noGrp="1"/>
              </p:cNvSpPr>
              <p:nvPr>
                <p:ph idx="1"/>
              </p:nvPr>
            </p:nvSpPr>
            <p:spPr>
              <a:xfrm>
                <a:off x="2194561" y="23563385"/>
                <a:ext cx="39502082" cy="8036752"/>
              </a:xfrm>
            </p:spPr>
            <p:txBody>
              <a:bodyPr>
                <a:normAutofit fontScale="92500" lnSpcReduction="10000"/>
              </a:bodyPr>
              <a:lstStyle/>
              <a:p>
                <a:pPr marL="0" indent="0">
                  <a:buNone/>
                </a:pPr>
                <a:r>
                  <a:rPr lang="en-US" dirty="0">
                    <a:latin typeface="Helvetica Neue Thin" panose="020B0403020202020204" pitchFamily="34" charset="0"/>
                    <a:ea typeface="Helvetica Neue Thin" panose="020B0403020202020204" pitchFamily="34" charset="0"/>
                  </a:rPr>
                  <a:t>Normalization spectra, collected with a flushed N2 cell. Mertz correction was applied to smooth noise from from the Fourier Transform. The intensity of this spectra is used to calculate the transmittance (</a:t>
                </a:r>
                <a14:m>
                  <m:oMath xmlns:m="http://schemas.openxmlformats.org/officeDocument/2006/math">
                    <m:r>
                      <a:rPr lang="en-CA" b="0" i="1" smtClean="0">
                        <a:latin typeface="Cambria Math" panose="02040503050406030204" pitchFamily="18" charset="0"/>
                        <a:ea typeface="Helvetica Neue Thin" panose="020B0403020202020204" pitchFamily="34" charset="0"/>
                      </a:rPr>
                      <m:t>𝑇</m:t>
                    </m:r>
                  </m:oMath>
                </a14:m>
                <a:r>
                  <a:rPr lang="en-US" dirty="0">
                    <a:latin typeface="Helvetica Neue Thin" panose="020B0403020202020204" pitchFamily="34" charset="0"/>
                    <a:ea typeface="Helvetica Neue Thin" panose="020B0403020202020204" pitchFamily="34" charset="0"/>
                  </a:rPr>
                  <a:t>) and absorbance (</a:t>
                </a:r>
                <a14:m>
                  <m:oMath xmlns:m="http://schemas.openxmlformats.org/officeDocument/2006/math">
                    <m:r>
                      <a:rPr lang="en-CA" b="0" i="1" smtClean="0">
                        <a:latin typeface="Cambria Math" panose="02040503050406030204" pitchFamily="18" charset="0"/>
                        <a:ea typeface="Helvetica Neue Thin" panose="020B0403020202020204" pitchFamily="34" charset="0"/>
                      </a:rPr>
                      <m:t>𝐴</m:t>
                    </m:r>
                  </m:oMath>
                </a14:m>
                <a:r>
                  <a:rPr lang="en-US" dirty="0">
                    <a:latin typeface="Helvetica Neue Thin" panose="020B0403020202020204" pitchFamily="34" charset="0"/>
                    <a:ea typeface="Helvetica Neue Thin" panose="020B0403020202020204" pitchFamily="34" charset="0"/>
                  </a:rPr>
                  <a:t>) spectrums for CO</a:t>
                </a:r>
                <a:r>
                  <a:rPr lang="en-US" baseline="-25000" dirty="0">
                    <a:latin typeface="Helvetica Neue Thin" panose="020B0403020202020204" pitchFamily="34" charset="0"/>
                    <a:ea typeface="Helvetica Neue Thin" panose="020B0403020202020204" pitchFamily="34" charset="0"/>
                  </a:rPr>
                  <a:t>2</a:t>
                </a:r>
                <a:r>
                  <a:rPr lang="en-US" dirty="0">
                    <a:latin typeface="Helvetica Neue Thin" panose="020B0403020202020204" pitchFamily="34" charset="0"/>
                    <a:ea typeface="Helvetica Neue Thin" panose="020B0403020202020204" pitchFamily="34" charset="0"/>
                  </a:rPr>
                  <a:t> and air with the Beer-Lambert Law:</a:t>
                </a:r>
              </a:p>
              <a:p>
                <a:pPr marL="0" indent="0">
                  <a:buNone/>
                </a:pPr>
                <a:r>
                  <a:rPr lang="en-US" dirty="0">
                    <a:latin typeface="Helvetica Neue Thin" panose="020B0403020202020204" pitchFamily="34" charset="0"/>
                    <a:ea typeface="Helvetica Neue Thin" panose="020B0403020202020204" pitchFamily="34" charset="0"/>
                  </a:rPr>
                  <a:t>	     Transmission: </a:t>
                </a:r>
                <a14:m>
                  <m:oMath xmlns:m="http://schemas.openxmlformats.org/officeDocument/2006/math">
                    <m:r>
                      <a:rPr lang="en-CA" b="0" i="1" smtClean="0">
                        <a:latin typeface="Cambria Math" panose="02040503050406030204" pitchFamily="18" charset="0"/>
                        <a:ea typeface="Helvetica Neue Thin" panose="020B0403020202020204" pitchFamily="34" charset="0"/>
                      </a:rPr>
                      <m:t>𝑇</m:t>
                    </m:r>
                    <m:r>
                      <a:rPr lang="en-CA" b="0" i="1" smtClean="0">
                        <a:latin typeface="Cambria Math" panose="02040503050406030204" pitchFamily="18" charset="0"/>
                        <a:ea typeface="Helvetica Neue Thin" panose="020B0403020202020204" pitchFamily="34" charset="0"/>
                      </a:rPr>
                      <m:t>=</m:t>
                    </m:r>
                    <m:f>
                      <m:fPr>
                        <m:ctrlPr>
                          <a:rPr lang="en-CA" b="0" i="1" smtClean="0">
                            <a:latin typeface="Cambria Math" panose="02040503050406030204" pitchFamily="18" charset="0"/>
                            <a:ea typeface="Helvetica Neue Thin" panose="020B0403020202020204" pitchFamily="34" charset="0"/>
                          </a:rPr>
                        </m:ctrlPr>
                      </m:fPr>
                      <m:num>
                        <m:r>
                          <a:rPr lang="en-CA" b="0" i="1" smtClean="0">
                            <a:latin typeface="Cambria Math" panose="02040503050406030204" pitchFamily="18" charset="0"/>
                            <a:ea typeface="Helvetica Neue Thin" panose="020B0403020202020204" pitchFamily="34" charset="0"/>
                          </a:rPr>
                          <m:t>𝐼</m:t>
                        </m:r>
                      </m:num>
                      <m:den>
                        <m:sSub>
                          <m:sSubPr>
                            <m:ctrlPr>
                              <a:rPr lang="en-CA" b="0" i="1" smtClean="0">
                                <a:latin typeface="Cambria Math" panose="02040503050406030204" pitchFamily="18" charset="0"/>
                                <a:ea typeface="Helvetica Neue Thin" panose="020B0403020202020204" pitchFamily="34" charset="0"/>
                              </a:rPr>
                            </m:ctrlPr>
                          </m:sSubPr>
                          <m:e>
                            <m:r>
                              <a:rPr lang="en-CA" b="0" i="1" smtClean="0">
                                <a:latin typeface="Cambria Math" panose="02040503050406030204" pitchFamily="18" charset="0"/>
                                <a:ea typeface="Helvetica Neue Thin" panose="020B0403020202020204" pitchFamily="34" charset="0"/>
                              </a:rPr>
                              <m:t>𝐼</m:t>
                            </m:r>
                          </m:e>
                          <m:sub>
                            <m:r>
                              <a:rPr lang="en-CA" b="0" i="1" smtClean="0">
                                <a:latin typeface="Cambria Math" panose="02040503050406030204" pitchFamily="18" charset="0"/>
                                <a:ea typeface="Helvetica Neue Thin" panose="020B0403020202020204" pitchFamily="34" charset="0"/>
                              </a:rPr>
                              <m:t>0</m:t>
                            </m:r>
                          </m:sub>
                        </m:sSub>
                      </m:den>
                    </m:f>
                    <m:r>
                      <a:rPr lang="en-CA" b="0" i="1" smtClean="0">
                        <a:latin typeface="Cambria Math" panose="02040503050406030204" pitchFamily="18" charset="0"/>
                        <a:ea typeface="Helvetica Neue Thin" panose="020B0403020202020204" pitchFamily="34" charset="0"/>
                      </a:rPr>
                      <m:t>                             </m:t>
                    </m:r>
                  </m:oMath>
                </a14:m>
                <a:r>
                  <a:rPr lang="en-US" dirty="0">
                    <a:latin typeface="Helvetica Neue Thin" panose="020B0403020202020204" pitchFamily="34" charset="0"/>
                    <a:ea typeface="Helvetica Neue Thin" panose="020B0403020202020204" pitchFamily="34" charset="0"/>
                  </a:rPr>
                  <a:t>Absorbance:  </a:t>
                </a:r>
                <a14:m>
                  <m:oMath xmlns:m="http://schemas.openxmlformats.org/officeDocument/2006/math">
                    <m:r>
                      <a:rPr lang="en-CA" b="0" i="1" smtClean="0">
                        <a:latin typeface="Cambria Math" panose="02040503050406030204" pitchFamily="18" charset="0"/>
                        <a:ea typeface="Helvetica Neue Thin" panose="020B0403020202020204" pitchFamily="34" charset="0"/>
                      </a:rPr>
                      <m:t>𝐴</m:t>
                    </m:r>
                    <m:r>
                      <a:rPr lang="en-CA" b="0" i="1" smtClean="0">
                        <a:latin typeface="Cambria Math" panose="02040503050406030204" pitchFamily="18" charset="0"/>
                        <a:ea typeface="Helvetica Neue Thin" panose="020B0403020202020204" pitchFamily="34" charset="0"/>
                      </a:rPr>
                      <m:t>=−</m:t>
                    </m:r>
                    <m:func>
                      <m:funcPr>
                        <m:ctrlPr>
                          <a:rPr lang="en-CA" b="0" i="1" smtClean="0">
                            <a:latin typeface="Cambria Math" panose="02040503050406030204" pitchFamily="18" charset="0"/>
                            <a:ea typeface="Helvetica Neue Thin" panose="020B0403020202020204" pitchFamily="34" charset="0"/>
                          </a:rPr>
                        </m:ctrlPr>
                      </m:funcPr>
                      <m:fName>
                        <m:r>
                          <m:rPr>
                            <m:sty m:val="p"/>
                          </m:rPr>
                          <a:rPr lang="en-CA" b="0" i="0" smtClean="0">
                            <a:latin typeface="Cambria Math" panose="02040503050406030204" pitchFamily="18" charset="0"/>
                            <a:ea typeface="Helvetica Neue Thin" panose="020B0403020202020204" pitchFamily="34" charset="0"/>
                          </a:rPr>
                          <m:t>log</m:t>
                        </m:r>
                      </m:fName>
                      <m:e>
                        <m:r>
                          <a:rPr lang="en-CA" b="0" i="1" smtClean="0">
                            <a:latin typeface="Cambria Math" panose="02040503050406030204" pitchFamily="18" charset="0"/>
                            <a:ea typeface="Helvetica Neue Thin" panose="020B0403020202020204" pitchFamily="34" charset="0"/>
                          </a:rPr>
                          <m:t>𝑇</m:t>
                        </m:r>
                      </m:e>
                    </m:func>
                  </m:oMath>
                </a14:m>
                <a:endParaRPr lang="en-US" dirty="0">
                  <a:latin typeface="Helvetica Neue Thin" panose="020B0403020202020204" pitchFamily="34" charset="0"/>
                  <a:ea typeface="Helvetica Neue Thin" panose="020B0403020202020204" pitchFamily="34" charset="0"/>
                </a:endParaRPr>
              </a:p>
              <a:p>
                <a:pPr marL="0" indent="0">
                  <a:buNone/>
                </a:pPr>
                <a:endParaRPr lang="en-US" dirty="0">
                  <a:latin typeface="Helvetica Neue Thin" panose="020B0403020202020204" pitchFamily="34" charset="0"/>
                  <a:ea typeface="Helvetica Neue Thin" panose="020B0403020202020204" pitchFamily="34" charset="0"/>
                </a:endParaRPr>
              </a:p>
            </p:txBody>
          </p:sp>
        </mc:Choice>
        <mc:Fallback>
          <p:sp>
            <p:nvSpPr>
              <p:cNvPr id="3" name="Content Placeholder 2">
                <a:extLst>
                  <a:ext uri="{FF2B5EF4-FFF2-40B4-BE49-F238E27FC236}">
                    <a16:creationId xmlns:a16="http://schemas.microsoft.com/office/drawing/2014/main" id="{51C39D8F-F410-E94C-8F05-0E1659FF8B43}"/>
                  </a:ext>
                </a:extLst>
              </p:cNvPr>
              <p:cNvSpPr>
                <a:spLocks noGrp="1" noRot="1" noChangeAspect="1" noMove="1" noResize="1" noEditPoints="1" noAdjustHandles="1" noChangeArrowheads="1" noChangeShapeType="1" noTextEdit="1"/>
              </p:cNvSpPr>
              <p:nvPr>
                <p:ph idx="1"/>
              </p:nvPr>
            </p:nvSpPr>
            <p:spPr>
              <a:xfrm>
                <a:off x="2194561" y="23563385"/>
                <a:ext cx="39502082" cy="8036752"/>
              </a:xfrm>
              <a:blipFill>
                <a:blip r:embed="rId3"/>
                <a:stretch>
                  <a:fillRect l="-804" t="-362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DEC69A-6499-4E49-BD49-47B42769D89B}"/>
              </a:ext>
            </a:extLst>
          </p:cNvPr>
          <p:cNvPicPr>
            <a:picLocks noChangeAspect="1"/>
          </p:cNvPicPr>
          <p:nvPr/>
        </p:nvPicPr>
        <p:blipFill>
          <a:blip r:embed="rId4"/>
          <a:stretch>
            <a:fillRect/>
          </a:stretch>
        </p:blipFill>
        <p:spPr>
          <a:xfrm>
            <a:off x="4863098" y="6701209"/>
            <a:ext cx="34165004" cy="15703645"/>
          </a:xfrm>
          <a:prstGeom prst="rect">
            <a:avLst/>
          </a:prstGeom>
        </p:spPr>
      </p:pic>
    </p:spTree>
    <p:extLst>
      <p:ext uri="{BB962C8B-B14F-4D97-AF65-F5344CB8AC3E}">
        <p14:creationId xmlns:p14="http://schemas.microsoft.com/office/powerpoint/2010/main" val="31976203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Spectrums of CO</a:t>
            </a:r>
            <a:r>
              <a:rPr lang="en-US" baseline="-25000" dirty="0">
                <a:latin typeface="Helvetica Neue Thin" panose="020B0403020202020204" pitchFamily="34" charset="0"/>
                <a:ea typeface="Helvetica Neue Thin" panose="020B0403020202020204" pitchFamily="34" charset="0"/>
              </a:rPr>
              <a:t>2</a:t>
            </a:r>
          </a:p>
        </p:txBody>
      </p:sp>
      <p:pic>
        <p:nvPicPr>
          <p:cNvPr id="6" name="Picture 5">
            <a:extLst>
              <a:ext uri="{FF2B5EF4-FFF2-40B4-BE49-F238E27FC236}">
                <a16:creationId xmlns:a16="http://schemas.microsoft.com/office/drawing/2014/main" id="{6782E9F4-4DBB-344C-9E73-688B43F68460}"/>
              </a:ext>
            </a:extLst>
          </p:cNvPr>
          <p:cNvPicPr>
            <a:picLocks noChangeAspect="1"/>
          </p:cNvPicPr>
          <p:nvPr/>
        </p:nvPicPr>
        <p:blipFill>
          <a:blip r:embed="rId2"/>
          <a:stretch>
            <a:fillRect/>
          </a:stretch>
        </p:blipFill>
        <p:spPr>
          <a:xfrm>
            <a:off x="9268465" y="6804663"/>
            <a:ext cx="24386130" cy="10323286"/>
          </a:xfrm>
          <a:prstGeom prst="rect">
            <a:avLst/>
          </a:prstGeom>
        </p:spPr>
      </p:pic>
      <p:pic>
        <p:nvPicPr>
          <p:cNvPr id="7" name="Picture 6">
            <a:extLst>
              <a:ext uri="{FF2B5EF4-FFF2-40B4-BE49-F238E27FC236}">
                <a16:creationId xmlns:a16="http://schemas.microsoft.com/office/drawing/2014/main" id="{48AB67CC-006D-EE46-9B86-3A15B7EBDF21}"/>
              </a:ext>
            </a:extLst>
          </p:cNvPr>
          <p:cNvPicPr>
            <a:picLocks noChangeAspect="1"/>
          </p:cNvPicPr>
          <p:nvPr/>
        </p:nvPicPr>
        <p:blipFill>
          <a:blip r:embed="rId3"/>
          <a:stretch>
            <a:fillRect/>
          </a:stretch>
        </p:blipFill>
        <p:spPr>
          <a:xfrm>
            <a:off x="9268465" y="18365289"/>
            <a:ext cx="23912099" cy="10323285"/>
          </a:xfrm>
          <a:prstGeom prst="rect">
            <a:avLst/>
          </a:prstGeom>
        </p:spPr>
      </p:pic>
      <p:sp>
        <p:nvSpPr>
          <p:cNvPr id="8" name="Content Placeholder 5">
            <a:extLst>
              <a:ext uri="{FF2B5EF4-FFF2-40B4-BE49-F238E27FC236}">
                <a16:creationId xmlns:a16="http://schemas.microsoft.com/office/drawing/2014/main" id="{0CEBAB03-3C12-5544-A1C7-556F3A96EE40}"/>
              </a:ext>
            </a:extLst>
          </p:cNvPr>
          <p:cNvSpPr txBox="1">
            <a:spLocks/>
          </p:cNvSpPr>
          <p:nvPr/>
        </p:nvSpPr>
        <p:spPr>
          <a:xfrm>
            <a:off x="2194561" y="29195486"/>
            <a:ext cx="39502082" cy="2404650"/>
          </a:xfrm>
          <a:prstGeom prst="rect">
            <a:avLst/>
          </a:prstGeom>
        </p:spPr>
        <p:txBody>
          <a:bodyPr vert="horz" lIns="376108" tIns="188056" rIns="376108" bIns="188056" rtlCol="0">
            <a:normAutofit/>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Font typeface="Arial" pitchFamily="34" charset="0"/>
              <a:buNone/>
            </a:pPr>
            <a:r>
              <a:rPr lang="en-CA" dirty="0">
                <a:latin typeface="Helvetica Neue Thin" panose="020B0403020202020204" pitchFamily="34" charset="0"/>
                <a:ea typeface="Helvetica Neue Thin" panose="020B0403020202020204" pitchFamily="34" charset="0"/>
              </a:rPr>
              <a:t>Say something</a:t>
            </a:r>
            <a:endParaRPr lang="en-US"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255993225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5AE3-6B21-8A40-BDDD-655916FEBCBE}"/>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Mertz Correction</a:t>
            </a:r>
          </a:p>
        </p:txBody>
      </p:sp>
      <p:sp>
        <p:nvSpPr>
          <p:cNvPr id="6" name="Content Placeholder 5">
            <a:extLst>
              <a:ext uri="{FF2B5EF4-FFF2-40B4-BE49-F238E27FC236}">
                <a16:creationId xmlns:a16="http://schemas.microsoft.com/office/drawing/2014/main" id="{AA209EB2-06CF-9542-8BAA-C098ED32EF57}"/>
              </a:ext>
            </a:extLst>
          </p:cNvPr>
          <p:cNvSpPr txBox="1">
            <a:spLocks/>
          </p:cNvSpPr>
          <p:nvPr/>
        </p:nvSpPr>
        <p:spPr>
          <a:xfrm>
            <a:off x="2194561" y="23578457"/>
            <a:ext cx="39502082" cy="6400800"/>
          </a:xfrm>
          <a:prstGeom prst="rect">
            <a:avLst/>
          </a:prstGeom>
        </p:spPr>
        <p:txBody>
          <a:bodyPr vert="horz" lIns="376108" tIns="188056" rIns="376108" bIns="188056" rtlCol="0">
            <a:normAutofit lnSpcReduction="10000"/>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Font typeface="Arial" pitchFamily="34" charset="0"/>
              <a:buNone/>
            </a:pPr>
            <a:r>
              <a:rPr lang="en-CA" dirty="0">
                <a:latin typeface="Helvetica Neue Thin" panose="020B0403020202020204" pitchFamily="34" charset="0"/>
                <a:ea typeface="Helvetica Neue Thin" panose="020B0403020202020204" pitchFamily="34" charset="0"/>
              </a:rPr>
              <a:t>Comparison of spectra with and without Mertz correction. The Mertz correction method modulates the spectra with a triangular signal, to smooth out ringing with taking the Fourier transform of the interferogram. The spectrum with the Mertz correction is smoother and less noisy.   </a:t>
            </a:r>
            <a:endParaRPr lang="en-US" dirty="0">
              <a:latin typeface="Helvetica Neue Thin" panose="020B0403020202020204" pitchFamily="34" charset="0"/>
              <a:ea typeface="Helvetica Neue Thin" panose="020B0403020202020204" pitchFamily="34" charset="0"/>
            </a:endParaRPr>
          </a:p>
        </p:txBody>
      </p:sp>
      <p:pic>
        <p:nvPicPr>
          <p:cNvPr id="12" name="Picture 11">
            <a:extLst>
              <a:ext uri="{FF2B5EF4-FFF2-40B4-BE49-F238E27FC236}">
                <a16:creationId xmlns:a16="http://schemas.microsoft.com/office/drawing/2014/main" id="{058EC509-F599-5B4E-8CE3-4C06A1E4E0C9}"/>
              </a:ext>
            </a:extLst>
          </p:cNvPr>
          <p:cNvPicPr>
            <a:picLocks noChangeAspect="1"/>
          </p:cNvPicPr>
          <p:nvPr/>
        </p:nvPicPr>
        <p:blipFill>
          <a:blip r:embed="rId2"/>
          <a:stretch>
            <a:fillRect/>
          </a:stretch>
        </p:blipFill>
        <p:spPr>
          <a:xfrm>
            <a:off x="4129962" y="7517131"/>
            <a:ext cx="35631276" cy="15348857"/>
          </a:xfrm>
          <a:prstGeom prst="rect">
            <a:avLst/>
          </a:prstGeom>
        </p:spPr>
      </p:pic>
    </p:spTree>
    <p:extLst>
      <p:ext uri="{BB962C8B-B14F-4D97-AF65-F5344CB8AC3E}">
        <p14:creationId xmlns:p14="http://schemas.microsoft.com/office/powerpoint/2010/main" val="317180660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692C-E2DA-2E4C-9113-7F7DDC4A97E3}"/>
              </a:ext>
            </a:extLst>
          </p:cNvPr>
          <p:cNvSpPr>
            <a:spLocks noGrp="1"/>
          </p:cNvSpPr>
          <p:nvPr>
            <p:ph type="title"/>
          </p:nvPr>
        </p:nvSpPr>
        <p:spPr/>
        <p:txBody>
          <a:bodyPr/>
          <a:lstStyle/>
          <a:p>
            <a:r>
              <a:rPr lang="en-US" dirty="0">
                <a:latin typeface="Helvetica Neue Thin" panose="020B0403020202020204" pitchFamily="34" charset="0"/>
                <a:ea typeface="Helvetica Neue Thin" panose="020B0403020202020204" pitchFamily="34" charset="0"/>
              </a:rPr>
              <a:t>Results: Spectrums of Air</a:t>
            </a:r>
          </a:p>
        </p:txBody>
      </p:sp>
      <p:pic>
        <p:nvPicPr>
          <p:cNvPr id="6" name="Picture 5">
            <a:extLst>
              <a:ext uri="{FF2B5EF4-FFF2-40B4-BE49-F238E27FC236}">
                <a16:creationId xmlns:a16="http://schemas.microsoft.com/office/drawing/2014/main" id="{8BB96A74-CA6B-4F43-82FA-3EFC3C8BD3C6}"/>
              </a:ext>
            </a:extLst>
          </p:cNvPr>
          <p:cNvPicPr>
            <a:picLocks noChangeAspect="1"/>
          </p:cNvPicPr>
          <p:nvPr/>
        </p:nvPicPr>
        <p:blipFill>
          <a:blip r:embed="rId2"/>
          <a:stretch>
            <a:fillRect/>
          </a:stretch>
        </p:blipFill>
        <p:spPr>
          <a:xfrm>
            <a:off x="9983968" y="6804663"/>
            <a:ext cx="23923264" cy="10127343"/>
          </a:xfrm>
          <a:prstGeom prst="rect">
            <a:avLst/>
          </a:prstGeom>
        </p:spPr>
      </p:pic>
      <p:pic>
        <p:nvPicPr>
          <p:cNvPr id="7" name="Picture 6">
            <a:extLst>
              <a:ext uri="{FF2B5EF4-FFF2-40B4-BE49-F238E27FC236}">
                <a16:creationId xmlns:a16="http://schemas.microsoft.com/office/drawing/2014/main" id="{4F239EE4-C728-8C4E-AF4A-1391E99F61CA}"/>
              </a:ext>
            </a:extLst>
          </p:cNvPr>
          <p:cNvPicPr>
            <a:picLocks noChangeAspect="1"/>
          </p:cNvPicPr>
          <p:nvPr/>
        </p:nvPicPr>
        <p:blipFill>
          <a:blip r:embed="rId3"/>
          <a:stretch>
            <a:fillRect/>
          </a:stretch>
        </p:blipFill>
        <p:spPr>
          <a:xfrm>
            <a:off x="9983966" y="17740085"/>
            <a:ext cx="23923263" cy="10328105"/>
          </a:xfrm>
          <a:prstGeom prst="rect">
            <a:avLst/>
          </a:prstGeom>
        </p:spPr>
      </p:pic>
      <p:sp>
        <p:nvSpPr>
          <p:cNvPr id="8" name="Content Placeholder 5">
            <a:extLst>
              <a:ext uri="{FF2B5EF4-FFF2-40B4-BE49-F238E27FC236}">
                <a16:creationId xmlns:a16="http://schemas.microsoft.com/office/drawing/2014/main" id="{D3E22D54-EF2C-1A43-AB48-A7066C26F8A6}"/>
              </a:ext>
            </a:extLst>
          </p:cNvPr>
          <p:cNvSpPr txBox="1">
            <a:spLocks/>
          </p:cNvSpPr>
          <p:nvPr/>
        </p:nvSpPr>
        <p:spPr>
          <a:xfrm>
            <a:off x="2194561" y="29195486"/>
            <a:ext cx="39502082" cy="2404650"/>
          </a:xfrm>
          <a:prstGeom prst="rect">
            <a:avLst/>
          </a:prstGeom>
        </p:spPr>
        <p:txBody>
          <a:bodyPr vert="horz" lIns="376108" tIns="188056" rIns="376108" bIns="188056" rtlCol="0">
            <a:normAutofit/>
          </a:bodyPr>
          <a:lst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a:lstStyle>
          <a:p>
            <a:pPr marL="0" indent="0">
              <a:buFont typeface="Arial" pitchFamily="34" charset="0"/>
              <a:buNone/>
            </a:pPr>
            <a:r>
              <a:rPr lang="en-CA" dirty="0">
                <a:latin typeface="Helvetica Neue Thin" panose="020B0403020202020204" pitchFamily="34" charset="0"/>
                <a:ea typeface="Helvetica Neue Thin" panose="020B0403020202020204" pitchFamily="34" charset="0"/>
              </a:rPr>
              <a:t>Say something</a:t>
            </a:r>
            <a:endParaRPr lang="en-US" dirty="0">
              <a:latin typeface="Helvetica Neue Thin" panose="020B0403020202020204" pitchFamily="34" charset="0"/>
              <a:ea typeface="Helvetica Neue Thin" panose="020B0403020202020204" pitchFamily="34" charset="0"/>
            </a:endParaRPr>
          </a:p>
        </p:txBody>
      </p:sp>
    </p:spTree>
    <p:extLst>
      <p:ext uri="{BB962C8B-B14F-4D97-AF65-F5344CB8AC3E}">
        <p14:creationId xmlns:p14="http://schemas.microsoft.com/office/powerpoint/2010/main" val="86978958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3775</TotalTime>
  <Words>478</Words>
  <Application>Microsoft Macintosh PowerPoint</Application>
  <PresentationFormat>Custom</PresentationFormat>
  <Paragraphs>48</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Cambria Math</vt:lpstr>
      <vt:lpstr>Calibri</vt:lpstr>
      <vt:lpstr>Arial</vt:lpstr>
      <vt:lpstr>Helvetica Neue Thin</vt:lpstr>
      <vt:lpstr>Franklin Gothic Medium</vt:lpstr>
      <vt:lpstr>Office Theme</vt:lpstr>
      <vt:lpstr>Measuring the Fraction of CO2 in Air with Fourier Transform Infrared Spectroscopy</vt:lpstr>
      <vt:lpstr>Objectives</vt:lpstr>
      <vt:lpstr>Theory</vt:lpstr>
      <vt:lpstr>General Setup</vt:lpstr>
      <vt:lpstr>Method: Data Collection</vt:lpstr>
      <vt:lpstr>Method: Data Analysis</vt:lpstr>
      <vt:lpstr>Results: Spectrums of CO2</vt:lpstr>
      <vt:lpstr>Results: Mertz Correction</vt:lpstr>
      <vt:lpstr>Results: Spectrums of Air</vt:lpstr>
      <vt:lpstr>Results: Summary</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Esther Lin</cp:lastModifiedBy>
  <cp:revision>82</cp:revision>
  <cp:lastPrinted>2013-03-27T18:07:17Z</cp:lastPrinted>
  <dcterms:modified xsi:type="dcterms:W3CDTF">2020-01-29T00:48:12Z</dcterms:modified>
  <cp:category>templates for scientific poster</cp:category>
</cp:coreProperties>
</file>